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3" r:id="rId5"/>
    <p:sldId id="259" r:id="rId6"/>
    <p:sldId id="261" r:id="rId7"/>
    <p:sldId id="265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41"/>
  </p:normalViewPr>
  <p:slideViewPr>
    <p:cSldViewPr snapToGrid="0" snapToObjects="1">
      <p:cViewPr>
        <p:scale>
          <a:sx n="104" d="100"/>
          <a:sy n="104" d="100"/>
        </p:scale>
        <p:origin x="8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1A40D-589E-7B4B-B318-AF21A6631274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0E6CC-25B6-044B-B542-9486C422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0E6CC-25B6-044B-B542-9486C42240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96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11/12/17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 Formation (Again)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”Why do we have to learn this? (Again?)”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3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Note-taking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out a piece of paper and a pencil.</a:t>
            </a:r>
          </a:p>
          <a:p>
            <a:r>
              <a:rPr lang="en-US" dirty="0" smtClean="0"/>
              <a:t>Write notes on how to form questions. </a:t>
            </a:r>
          </a:p>
          <a:p>
            <a:r>
              <a:rPr lang="en-US" dirty="0" smtClean="0"/>
              <a:t>DO NOT write everything on the board! Summarize (</a:t>
            </a:r>
            <a:r>
              <a:rPr lang="en-US" dirty="0" err="1" smtClean="0"/>
              <a:t>résumer</a:t>
            </a:r>
            <a:r>
              <a:rPr lang="en-US" dirty="0" smtClean="0"/>
              <a:t>) the important parts.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Subject, Verbs, Objects and Compliments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5266778" cy="3636511"/>
          </a:xfrm>
        </p:spPr>
        <p:txBody>
          <a:bodyPr>
            <a:normAutofit/>
          </a:bodyPr>
          <a:lstStyle/>
          <a:p>
            <a:r>
              <a:rPr lang="en-US" dirty="0" smtClean="0"/>
              <a:t>Subject = S</a:t>
            </a:r>
          </a:p>
          <a:p>
            <a:pPr lvl="1"/>
            <a:r>
              <a:rPr lang="en-US" dirty="0" smtClean="0"/>
              <a:t>Subject = </a:t>
            </a:r>
            <a:r>
              <a:rPr lang="en-US" dirty="0" err="1" smtClean="0"/>
              <a:t>sujet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I, you, he, she, it, we, they.</a:t>
            </a:r>
          </a:p>
          <a:p>
            <a:pPr lvl="1"/>
            <a:r>
              <a:rPr lang="en-US" dirty="0" smtClean="0"/>
              <a:t>Person, place, thing</a:t>
            </a:r>
            <a:endParaRPr lang="en-US" dirty="0" smtClean="0"/>
          </a:p>
          <a:p>
            <a:r>
              <a:rPr lang="en-US" dirty="0" smtClean="0"/>
              <a:t>Verbs = V </a:t>
            </a:r>
          </a:p>
          <a:p>
            <a:pPr lvl="1"/>
            <a:r>
              <a:rPr lang="en-US" dirty="0" smtClean="0"/>
              <a:t>Auxiliary verb = AV</a:t>
            </a:r>
          </a:p>
          <a:p>
            <a:pPr lvl="2"/>
            <a:r>
              <a:rPr lang="en-US" dirty="0" smtClean="0"/>
              <a:t>Conjugation</a:t>
            </a:r>
          </a:p>
          <a:p>
            <a:pPr lvl="1"/>
            <a:r>
              <a:rPr lang="en-US" dirty="0" smtClean="0"/>
              <a:t>Infinitive verb = IV</a:t>
            </a:r>
          </a:p>
          <a:p>
            <a:pPr lvl="2"/>
            <a:r>
              <a:rPr lang="en-US" dirty="0" smtClean="0"/>
              <a:t>No conjugation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15471" y="2222286"/>
            <a:ext cx="5266778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Object = O</a:t>
            </a:r>
          </a:p>
          <a:p>
            <a:pPr lvl="1"/>
            <a:r>
              <a:rPr lang="en-US" dirty="0" smtClean="0"/>
              <a:t>Object = objet.</a:t>
            </a:r>
          </a:p>
          <a:p>
            <a:pPr lvl="1"/>
            <a:r>
              <a:rPr lang="en-US" dirty="0" smtClean="0"/>
              <a:t>Me, you, him, her, it, our, them.</a:t>
            </a:r>
          </a:p>
          <a:p>
            <a:pPr lvl="1"/>
            <a:r>
              <a:rPr lang="en-US" dirty="0" smtClean="0"/>
              <a:t>Person, place, thing</a:t>
            </a:r>
            <a:endParaRPr lang="en-US" dirty="0" smtClean="0"/>
          </a:p>
          <a:p>
            <a:r>
              <a:rPr lang="en-US" dirty="0" smtClean="0"/>
              <a:t>Compliment = C</a:t>
            </a:r>
          </a:p>
          <a:p>
            <a:pPr lvl="1"/>
            <a:r>
              <a:rPr lang="en-US" dirty="0" smtClean="0"/>
              <a:t>The rest of your phrase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035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Verbs in 3</a:t>
            </a:r>
            <a:r>
              <a:rPr lang="en-US" baseline="30000" dirty="0" smtClean="0"/>
              <a:t>rd</a:t>
            </a:r>
            <a:r>
              <a:rPr lang="en-US" dirty="0" smtClean="0"/>
              <a:t> person singular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subjects </a:t>
            </a:r>
            <a:r>
              <a:rPr lang="en-US" b="1" dirty="0" smtClean="0"/>
              <a:t>he</a:t>
            </a:r>
            <a:r>
              <a:rPr lang="en-US" dirty="0" smtClean="0"/>
              <a:t>, </a:t>
            </a:r>
            <a:r>
              <a:rPr lang="en-US" b="1" dirty="0" smtClean="0"/>
              <a:t>she,</a:t>
            </a:r>
            <a:r>
              <a:rPr lang="en-US" dirty="0" smtClean="0"/>
              <a:t> and </a:t>
            </a:r>
            <a:r>
              <a:rPr lang="en-US" b="1" dirty="0" smtClean="0"/>
              <a:t>it</a:t>
            </a:r>
            <a:r>
              <a:rPr lang="en-US" dirty="0" smtClean="0"/>
              <a:t> are </a:t>
            </a:r>
            <a:r>
              <a:rPr lang="en-US" u="sng" dirty="0" smtClean="0"/>
              <a:t>3</a:t>
            </a:r>
            <a:r>
              <a:rPr lang="en-US" u="sng" baseline="30000" dirty="0" smtClean="0"/>
              <a:t>rd</a:t>
            </a:r>
            <a:r>
              <a:rPr lang="en-US" u="sng" dirty="0" smtClean="0"/>
              <a:t> person singular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conjugate verbs for </a:t>
            </a:r>
            <a:r>
              <a:rPr lang="en-US" u="sng" dirty="0"/>
              <a:t>3</a:t>
            </a:r>
            <a:r>
              <a:rPr lang="en-US" u="sng" baseline="30000" dirty="0"/>
              <a:t>rd</a:t>
            </a:r>
            <a:r>
              <a:rPr lang="en-US" u="sng" dirty="0"/>
              <a:t> person </a:t>
            </a:r>
            <a:r>
              <a:rPr lang="en-US" u="sng" dirty="0" smtClean="0"/>
              <a:t>singular</a:t>
            </a:r>
            <a:r>
              <a:rPr lang="en-US" dirty="0" smtClean="0"/>
              <a:t>,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s, -</a:t>
            </a:r>
            <a:r>
              <a:rPr lang="en-US" dirty="0" err="1" smtClean="0"/>
              <a:t>es</a:t>
            </a:r>
            <a:r>
              <a:rPr lang="en-US" dirty="0" smtClean="0"/>
              <a:t>, or </a:t>
            </a:r>
            <a:r>
              <a:rPr lang="mr-IN" dirty="0" smtClean="0"/>
              <a:t>–</a:t>
            </a:r>
            <a:r>
              <a:rPr lang="en-US" dirty="0" err="1" smtClean="0"/>
              <a:t>ies</a:t>
            </a:r>
            <a:endParaRPr lang="en-US" dirty="0" smtClean="0"/>
          </a:p>
          <a:p>
            <a:r>
              <a:rPr lang="en-US" dirty="0" smtClean="0"/>
              <a:t>To return them to the infinitive form, </a:t>
            </a:r>
            <a:r>
              <a:rPr lang="en-US" b="1" dirty="0" smtClean="0"/>
              <a:t>take away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/>
              <a:t>s, -</a:t>
            </a:r>
            <a:r>
              <a:rPr lang="en-US" dirty="0" err="1"/>
              <a:t>es</a:t>
            </a:r>
            <a:r>
              <a:rPr lang="en-US" dirty="0"/>
              <a:t>, or </a:t>
            </a:r>
            <a:r>
              <a:rPr lang="mr-IN" dirty="0"/>
              <a:t>–</a:t>
            </a:r>
            <a:r>
              <a:rPr lang="en-US" dirty="0" err="1"/>
              <a:t>ies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Walk </a:t>
            </a:r>
            <a:r>
              <a:rPr lang="en-US" dirty="0" smtClean="0">
                <a:sym typeface="Wingdings"/>
              </a:rPr>
              <a:t> She walk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s			</a:t>
            </a:r>
            <a:r>
              <a:rPr lang="en-US" dirty="0" smtClean="0">
                <a:sym typeface="Wingdings"/>
              </a:rPr>
              <a:t>Do  He do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es</a:t>
            </a:r>
          </a:p>
          <a:p>
            <a:pPr lvl="1"/>
            <a:r>
              <a:rPr lang="en-US" dirty="0" smtClean="0"/>
              <a:t>Pass </a:t>
            </a:r>
            <a:r>
              <a:rPr lang="en-US" dirty="0" smtClean="0">
                <a:sym typeface="Wingdings"/>
              </a:rPr>
              <a:t> It pass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es			</a:t>
            </a:r>
            <a:r>
              <a:rPr lang="en-US" dirty="0" smtClean="0">
                <a:sym typeface="Wingdings"/>
              </a:rPr>
              <a:t>Have  It ha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s</a:t>
            </a:r>
          </a:p>
          <a:p>
            <a:pPr lvl="1"/>
            <a:r>
              <a:rPr lang="en-US" dirty="0" smtClean="0"/>
              <a:t>Study </a:t>
            </a:r>
            <a:r>
              <a:rPr lang="en-US" dirty="0" smtClean="0">
                <a:sym typeface="Wingdings"/>
              </a:rPr>
              <a:t> He stud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ies			</a:t>
            </a:r>
            <a:r>
              <a:rPr lang="en-US" dirty="0" smtClean="0">
                <a:sym typeface="Wingdings"/>
              </a:rPr>
              <a:t>Go  She go</a:t>
            </a:r>
            <a:r>
              <a:rPr lang="en-US" dirty="0" smtClean="0">
                <a:solidFill>
                  <a:schemeClr val="accent1"/>
                </a:solidFill>
                <a:sym typeface="Wingdings"/>
              </a:rPr>
              <a:t>es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5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Statements = S V O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regular statement, phrases follow the pattern </a:t>
            </a:r>
            <a:r>
              <a:rPr lang="en-US" b="1" dirty="0" smtClean="0"/>
              <a:t>S V O 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257511"/>
              </p:ext>
            </p:extLst>
          </p:nvPr>
        </p:nvGraphicFramePr>
        <p:xfrm>
          <a:off x="818712" y="4040542"/>
          <a:ext cx="1056328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822"/>
                <a:gridCol w="2640822"/>
                <a:gridCol w="2640822"/>
                <a:gridCol w="26408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Subject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Verb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Object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Compliment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dances.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 the head.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group 2.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1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71901"/>
            <a:ext cx="10571998" cy="970450"/>
          </a:xfrm>
        </p:spPr>
        <p:txBody>
          <a:bodyPr/>
          <a:lstStyle/>
          <a:p>
            <a:r>
              <a:rPr lang="en-US" dirty="0"/>
              <a:t>Questions = AV S IV O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2068667"/>
            <a:ext cx="10554574" cy="210047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question, phrases follow the pattern </a:t>
            </a:r>
            <a:r>
              <a:rPr lang="en-US" b="1" dirty="0"/>
              <a:t>AV S IV O C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1. ADD AUXILIARY. (do/does) 2. MAKE THE ORIGINAL VERB INFINITIVE.</a:t>
            </a:r>
            <a:endParaRPr lang="en-US" b="1" dirty="0" smtClean="0"/>
          </a:p>
          <a:p>
            <a:r>
              <a:rPr lang="en-US" b="1" u="sng" dirty="0" smtClean="0"/>
              <a:t>WITH THE VERB TO BE (am/is/are)</a:t>
            </a:r>
            <a:r>
              <a:rPr lang="en-US" b="1" dirty="0" smtClean="0"/>
              <a:t>: 1. MAKE </a:t>
            </a:r>
            <a:r>
              <a:rPr lang="en-US" b="1" i="1" dirty="0" smtClean="0"/>
              <a:t>TO BE</a:t>
            </a:r>
            <a:r>
              <a:rPr lang="en-US" b="1" dirty="0" smtClean="0"/>
              <a:t> THE AUXILIARY. 2. NO INFINITIVE.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435227"/>
              </p:ext>
            </p:extLst>
          </p:nvPr>
        </p:nvGraphicFramePr>
        <p:xfrm>
          <a:off x="257432" y="3825240"/>
          <a:ext cx="11677134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189"/>
                <a:gridCol w="1946189"/>
                <a:gridCol w="1946189"/>
                <a:gridCol w="1946189"/>
                <a:gridCol w="1946189"/>
                <a:gridCol w="19461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chemeClr val="bg1"/>
                          </a:solidFill>
                        </a:rPr>
                        <a:t>Statement</a:t>
                      </a:r>
                      <a:endParaRPr lang="en-US" b="1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Auxiliary Verb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Subject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Infinitive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Verb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Object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Compliment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bg1"/>
                          </a:solidFill>
                        </a:rPr>
                        <a:t>She</a:t>
                      </a:r>
                      <a:r>
                        <a:rPr lang="en-US" i="1" baseline="0" dirty="0" smtClean="0">
                          <a:solidFill>
                            <a:schemeClr val="bg1"/>
                          </a:solidFill>
                        </a:rPr>
                        <a:t> dances.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Does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dance?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bg1"/>
                          </a:solidFill>
                        </a:rPr>
                        <a:t>You</a:t>
                      </a:r>
                      <a:r>
                        <a:rPr lang="en-US" i="1" baseline="0" dirty="0" smtClean="0">
                          <a:solidFill>
                            <a:schemeClr val="bg1"/>
                          </a:solidFill>
                        </a:rPr>
                        <a:t> eat apples.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Do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apples?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bg1"/>
                          </a:solidFill>
                        </a:rPr>
                        <a:t>It hits Jane on the head.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Does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hit</a:t>
                      </a:r>
                      <a:endParaRPr lang="en-US" strike="sngStrik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 the head?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bg1"/>
                          </a:solidFill>
                        </a:rPr>
                        <a:t>We are in group 2.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Are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 smtClean="0">
                          <a:solidFill>
                            <a:srgbClr val="FF0000"/>
                          </a:solidFill>
                        </a:rPr>
                        <a:t>are</a:t>
                      </a:r>
                      <a:endParaRPr lang="en-US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group 2?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bg1"/>
                          </a:solidFill>
                        </a:rPr>
                        <a:t>This</a:t>
                      </a:r>
                      <a:r>
                        <a:rPr lang="en-US" i="1" baseline="0" dirty="0" smtClean="0">
                          <a:solidFill>
                            <a:schemeClr val="bg1"/>
                          </a:solidFill>
                        </a:rPr>
                        <a:t> book is interesting.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Is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this 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endParaRPr lang="en-US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interesting?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3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Kahoot.it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your laptop.</a:t>
            </a:r>
          </a:p>
          <a:p>
            <a:r>
              <a:rPr lang="en-US" dirty="0" smtClean="0"/>
              <a:t>Go to </a:t>
            </a:r>
            <a:r>
              <a:rPr lang="en-US" b="1" dirty="0" err="1" smtClean="0"/>
              <a:t>Kahoot.it</a:t>
            </a:r>
            <a:endParaRPr lang="en-US" b="1" dirty="0" smtClean="0"/>
          </a:p>
          <a:p>
            <a:r>
              <a:rPr lang="en-US" dirty="0" smtClean="0"/>
              <a:t>Type in the PIN on screen.</a:t>
            </a:r>
          </a:p>
          <a:p>
            <a:r>
              <a:rPr lang="en-US" dirty="0" smtClean="0"/>
              <a:t>Use your </a:t>
            </a:r>
            <a:r>
              <a:rPr lang="en-US" b="1" dirty="0" smtClean="0"/>
              <a:t>real first name </a:t>
            </a:r>
            <a:r>
              <a:rPr lang="en-US" dirty="0" smtClean="0"/>
              <a:t>as your nickname.</a:t>
            </a:r>
          </a:p>
          <a:p>
            <a:pPr lvl="1"/>
            <a:r>
              <a:rPr lang="en-US" dirty="0" smtClean="0"/>
              <a:t>Fake names will be kicked out of the game!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3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= AV S IV O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63286" cy="384704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Practice: Change the following sentences into questions. Work individually.</a:t>
            </a:r>
          </a:p>
          <a:p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He is interested in animals.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She likes cake.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You love cats.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Ellen is happy </a:t>
            </a:r>
            <a:r>
              <a:rPr lang="en-US" smtClean="0"/>
              <a:t>because she </a:t>
            </a:r>
            <a:r>
              <a:rPr lang="en-US" dirty="0" smtClean="0"/>
              <a:t>hears good music.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The small boy cries a lot.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You are sleepy today.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She sends George letters.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Alex goes to karate class on Tuesdays.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You want to go to the store.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 am in group 5.</a:t>
            </a:r>
          </a:p>
        </p:txBody>
      </p:sp>
    </p:spTree>
    <p:extLst>
      <p:ext uri="{BB962C8B-B14F-4D97-AF65-F5344CB8AC3E}">
        <p14:creationId xmlns:p14="http://schemas.microsoft.com/office/powerpoint/2010/main" val="19140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1254</TotalTime>
  <Words>493</Words>
  <Application>Microsoft Macintosh PowerPoint</Application>
  <PresentationFormat>Widescreen</PresentationFormat>
  <Paragraphs>118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Gothic</vt:lpstr>
      <vt:lpstr>Mangal</vt:lpstr>
      <vt:lpstr>Wingdings</vt:lpstr>
      <vt:lpstr>Wingdings 2</vt:lpstr>
      <vt:lpstr>Quotable</vt:lpstr>
      <vt:lpstr>Question Formation (Again)</vt:lpstr>
      <vt:lpstr>Note-taking</vt:lpstr>
      <vt:lpstr>Subject, Verbs, Objects and Compliments</vt:lpstr>
      <vt:lpstr>Reminder: Verbs in 3rd person singular</vt:lpstr>
      <vt:lpstr>Statements = S V O C</vt:lpstr>
      <vt:lpstr>Questions = AV S IV O C</vt:lpstr>
      <vt:lpstr>Kahoot.it</vt:lpstr>
      <vt:lpstr>Questions = AV S IV O C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Formation (Again)</dc:title>
  <dc:creator>Aishah Cholmondeley</dc:creator>
  <cp:lastModifiedBy>Aishah Cholmondeley</cp:lastModifiedBy>
  <cp:revision>34</cp:revision>
  <dcterms:created xsi:type="dcterms:W3CDTF">2017-11-09T15:39:07Z</dcterms:created>
  <dcterms:modified xsi:type="dcterms:W3CDTF">2017-11-13T13:24:50Z</dcterms:modified>
</cp:coreProperties>
</file>